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4"/>
  </p:notesMasterIdLst>
  <p:handoutMasterIdLst>
    <p:handoutMasterId r:id="rId295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617" r:id="rId81"/>
    <p:sldId id="618" r:id="rId82"/>
    <p:sldId id="619" r:id="rId83"/>
    <p:sldId id="620" r:id="rId84"/>
    <p:sldId id="621" r:id="rId85"/>
    <p:sldId id="839" r:id="rId86"/>
    <p:sldId id="840" r:id="rId87"/>
    <p:sldId id="482" r:id="rId88"/>
    <p:sldId id="511" r:id="rId89"/>
    <p:sldId id="622" r:id="rId90"/>
    <p:sldId id="623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841" r:id="rId99"/>
    <p:sldId id="842" r:id="rId100"/>
    <p:sldId id="631" r:id="rId101"/>
    <p:sldId id="844" r:id="rId102"/>
    <p:sldId id="845" r:id="rId103"/>
    <p:sldId id="843" r:id="rId104"/>
    <p:sldId id="632" r:id="rId105"/>
    <p:sldId id="633" r:id="rId106"/>
    <p:sldId id="634" r:id="rId107"/>
    <p:sldId id="635" r:id="rId108"/>
    <p:sldId id="636" r:id="rId109"/>
    <p:sldId id="637" r:id="rId110"/>
    <p:sldId id="638" r:id="rId111"/>
    <p:sldId id="639" r:id="rId112"/>
    <p:sldId id="640" r:id="rId113"/>
    <p:sldId id="641" r:id="rId114"/>
    <p:sldId id="642" r:id="rId115"/>
    <p:sldId id="391" r:id="rId116"/>
    <p:sldId id="847" r:id="rId117"/>
    <p:sldId id="848" r:id="rId118"/>
    <p:sldId id="849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2" r:id="rId141"/>
    <p:sldId id="856" r:id="rId142"/>
    <p:sldId id="860" r:id="rId143"/>
    <p:sldId id="861" r:id="rId144"/>
    <p:sldId id="863" r:id="rId145"/>
    <p:sldId id="864" r:id="rId146"/>
    <p:sldId id="865" r:id="rId147"/>
    <p:sldId id="866" r:id="rId148"/>
    <p:sldId id="867" r:id="rId149"/>
    <p:sldId id="868" r:id="rId150"/>
    <p:sldId id="869" r:id="rId151"/>
    <p:sldId id="862" r:id="rId152"/>
    <p:sldId id="870" r:id="rId153"/>
    <p:sldId id="873" r:id="rId154"/>
    <p:sldId id="883" r:id="rId155"/>
    <p:sldId id="383" r:id="rId156"/>
    <p:sldId id="389" r:id="rId157"/>
    <p:sldId id="379" r:id="rId158"/>
    <p:sldId id="380" r:id="rId159"/>
    <p:sldId id="908" r:id="rId160"/>
    <p:sldId id="909" r:id="rId161"/>
    <p:sldId id="910" r:id="rId162"/>
    <p:sldId id="385" r:id="rId163"/>
    <p:sldId id="912" r:id="rId164"/>
    <p:sldId id="384" r:id="rId165"/>
    <p:sldId id="388" r:id="rId166"/>
    <p:sldId id="382" r:id="rId167"/>
    <p:sldId id="884" r:id="rId168"/>
    <p:sldId id="911" r:id="rId169"/>
    <p:sldId id="906" r:id="rId170"/>
    <p:sldId id="913" r:id="rId171"/>
    <p:sldId id="893" r:id="rId172"/>
    <p:sldId id="894" r:id="rId173"/>
    <p:sldId id="895" r:id="rId174"/>
    <p:sldId id="644" r:id="rId175"/>
    <p:sldId id="646" r:id="rId176"/>
    <p:sldId id="651" r:id="rId177"/>
    <p:sldId id="663" r:id="rId178"/>
    <p:sldId id="664" r:id="rId179"/>
    <p:sldId id="665" r:id="rId180"/>
    <p:sldId id="652" r:id="rId181"/>
    <p:sldId id="653" r:id="rId182"/>
    <p:sldId id="889" r:id="rId183"/>
    <p:sldId id="890" r:id="rId184"/>
    <p:sldId id="891" r:id="rId185"/>
    <p:sldId id="892" r:id="rId186"/>
    <p:sldId id="667" r:id="rId187"/>
    <p:sldId id="650" r:id="rId188"/>
    <p:sldId id="669" r:id="rId189"/>
    <p:sldId id="675" r:id="rId190"/>
    <p:sldId id="676" r:id="rId191"/>
    <p:sldId id="677" r:id="rId192"/>
    <p:sldId id="685" r:id="rId193"/>
    <p:sldId id="694" r:id="rId194"/>
    <p:sldId id="695" r:id="rId195"/>
    <p:sldId id="672" r:id="rId196"/>
    <p:sldId id="689" r:id="rId197"/>
    <p:sldId id="687" r:id="rId198"/>
    <p:sldId id="696" r:id="rId199"/>
    <p:sldId id="697" r:id="rId200"/>
    <p:sldId id="684" r:id="rId201"/>
    <p:sldId id="698" r:id="rId202"/>
    <p:sldId id="699" r:id="rId203"/>
    <p:sldId id="886" r:id="rId204"/>
    <p:sldId id="968" r:id="rId205"/>
    <p:sldId id="887" r:id="rId206"/>
    <p:sldId id="888" r:id="rId207"/>
    <p:sldId id="905" r:id="rId208"/>
    <p:sldId id="904" r:id="rId209"/>
    <p:sldId id="800" r:id="rId210"/>
    <p:sldId id="801" r:id="rId211"/>
    <p:sldId id="802" r:id="rId212"/>
    <p:sldId id="806" r:id="rId213"/>
    <p:sldId id="807" r:id="rId214"/>
    <p:sldId id="808" r:id="rId215"/>
    <p:sldId id="809" r:id="rId216"/>
    <p:sldId id="810" r:id="rId217"/>
    <p:sldId id="920" r:id="rId218"/>
    <p:sldId id="811" r:id="rId219"/>
    <p:sldId id="832" r:id="rId220"/>
    <p:sldId id="833" r:id="rId221"/>
    <p:sldId id="834" r:id="rId222"/>
    <p:sldId id="835" r:id="rId223"/>
    <p:sldId id="836" r:id="rId224"/>
    <p:sldId id="837" r:id="rId225"/>
    <p:sldId id="812" r:id="rId226"/>
    <p:sldId id="813" r:id="rId227"/>
    <p:sldId id="814" r:id="rId228"/>
    <p:sldId id="815" r:id="rId229"/>
    <p:sldId id="816" r:id="rId230"/>
    <p:sldId id="922" r:id="rId231"/>
    <p:sldId id="927" r:id="rId232"/>
    <p:sldId id="923" r:id="rId233"/>
    <p:sldId id="924" r:id="rId234"/>
    <p:sldId id="925" r:id="rId235"/>
    <p:sldId id="926" r:id="rId236"/>
    <p:sldId id="928" r:id="rId237"/>
    <p:sldId id="929" r:id="rId238"/>
    <p:sldId id="943" r:id="rId239"/>
    <p:sldId id="944" r:id="rId240"/>
    <p:sldId id="945" r:id="rId241"/>
    <p:sldId id="946" r:id="rId242"/>
    <p:sldId id="947" r:id="rId243"/>
    <p:sldId id="948" r:id="rId244"/>
    <p:sldId id="949" r:id="rId245"/>
    <p:sldId id="950" r:id="rId246"/>
    <p:sldId id="951" r:id="rId247"/>
    <p:sldId id="952" r:id="rId248"/>
    <p:sldId id="955" r:id="rId249"/>
    <p:sldId id="954" r:id="rId250"/>
    <p:sldId id="957" r:id="rId251"/>
    <p:sldId id="823" r:id="rId252"/>
    <p:sldId id="824" r:id="rId253"/>
    <p:sldId id="825" r:id="rId254"/>
    <p:sldId id="916" r:id="rId255"/>
    <p:sldId id="915" r:id="rId256"/>
    <p:sldId id="828" r:id="rId257"/>
    <p:sldId id="829" r:id="rId258"/>
    <p:sldId id="830" r:id="rId259"/>
    <p:sldId id="831" r:id="rId260"/>
    <p:sldId id="701" r:id="rId261"/>
    <p:sldId id="702" r:id="rId262"/>
    <p:sldId id="703" r:id="rId263"/>
    <p:sldId id="704" r:id="rId264"/>
    <p:sldId id="705" r:id="rId265"/>
    <p:sldId id="706" r:id="rId266"/>
    <p:sldId id="914" r:id="rId267"/>
    <p:sldId id="713" r:id="rId268"/>
    <p:sldId id="712" r:id="rId269"/>
    <p:sldId id="716" r:id="rId270"/>
    <p:sldId id="673" r:id="rId271"/>
    <p:sldId id="707" r:id="rId272"/>
    <p:sldId id="674" r:id="rId273"/>
    <p:sldId id="711" r:id="rId274"/>
    <p:sldId id="708" r:id="rId275"/>
    <p:sldId id="709" r:id="rId276"/>
    <p:sldId id="710" r:id="rId277"/>
    <p:sldId id="715" r:id="rId278"/>
    <p:sldId id="714" r:id="rId279"/>
    <p:sldId id="734" r:id="rId280"/>
    <p:sldId id="732" r:id="rId281"/>
    <p:sldId id="735" r:id="rId282"/>
    <p:sldId id="921" r:id="rId283"/>
    <p:sldId id="958" r:id="rId284"/>
    <p:sldId id="964" r:id="rId285"/>
    <p:sldId id="961" r:id="rId286"/>
    <p:sldId id="962" r:id="rId287"/>
    <p:sldId id="963" r:id="rId288"/>
    <p:sldId id="967" r:id="rId289"/>
    <p:sldId id="966" r:id="rId290"/>
    <p:sldId id="965" r:id="rId291"/>
    <p:sldId id="902" r:id="rId292"/>
    <p:sldId id="903" r:id="rId29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9" autoAdjust="0"/>
    <p:restoredTop sz="86772"/>
  </p:normalViewPr>
  <p:slideViewPr>
    <p:cSldViewPr snapToGrid="0" snapToObjects="1" showGuides="1">
      <p:cViewPr varScale="1">
        <p:scale>
          <a:sx n="79" d="100"/>
          <a:sy n="79" d="100"/>
        </p:scale>
        <p:origin x="2216" y="20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tableStyles" Target="tableStyles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2021. 9. 7.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2021. 9. 7.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01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291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tif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6.png"/><Relationship Id="rId5" Type="http://schemas.openxmlformats.org/officeDocument/2006/relationships/image" Target="../media/image123.png"/><Relationship Id="rId10" Type="http://schemas.openxmlformats.org/officeDocument/2006/relationships/image" Target="../media/image1180.png"/><Relationship Id="rId4" Type="http://schemas.openxmlformats.org/officeDocument/2006/relationships/image" Target="../media/image122.png"/><Relationship Id="rId9" Type="http://schemas.openxmlformats.org/officeDocument/2006/relationships/image" Target="../media/image1170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iff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f"/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gi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8.tiff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딥러닝을 사용한 영상 분류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7F7F7"/>
                </a:solidFill>
              </a:rPr>
              <a:t>2021/09/07</a:t>
            </a:r>
            <a:endParaRPr kumimoji="1" lang="ko-KR" altLang="en-US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DropOut</a:t>
            </a:r>
          </a:p>
          <a:p>
            <a:r>
              <a:rPr kumimoji="1" lang="en-US" altLang="ko-KR" dirty="0"/>
              <a:t>Batch Normalization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677247"/>
            <a:ext cx="2796663" cy="2406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849519-5808-9F4B-9B2B-1E9926ED9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200" y="3023713"/>
            <a:ext cx="3092150" cy="31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데이터 영상 분류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97200" y="5924751"/>
            <a:ext cx="53761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https://www.researchgate.net/figure/Improved-UNet-architecture-Conv-is-a-convolutional-layer-convolution-kernel-is-3-3_fig3_335695393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7675D-99C3-F847-BE57-656ADC8CB9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57" y="1716516"/>
            <a:ext cx="6202686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154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57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문제 해결 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/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성능 개선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09705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39"/>
            <a:ext cx="7886700" cy="4665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기반 코드와 제공 데이터 가져오기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환경 문제가 있다면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환경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혹은 성능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동작하지 않거나 성능이 안나오면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문제 처리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준비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코드에 맞게 커스텀 데이터 전처리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커스텀 데이터 학습 가능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학습 되지 않으면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기반 코드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커스텀 데이터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모델 크기 키우기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오버피팅 발생하지 않음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오버피팅 발생 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오버피팅 처리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 작업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5429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89DA9C-253E-9245-9989-F20FCB6B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ore-KR" altLang="en-US"/>
              <a:t>로스가</a:t>
            </a:r>
            <a:r>
              <a:rPr kumimoji="1" lang="ko-KR" altLang="en-US"/>
              <a:t> 아예 내려가지 않는다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기반</a:t>
            </a:r>
            <a:r>
              <a:rPr kumimoji="1" lang="ko-KR" altLang="en-US"/>
              <a:t> 코드와 제공된 데이터로 학습됨을 확인이 중요하다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확인 되지 않으면 기반 코드의 사용을 다시 고민해야 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데이터에 정보가 부족한 경우</a:t>
            </a:r>
            <a:endParaRPr kumimoji="1" lang="en-US" altLang="ko-KR"/>
          </a:p>
          <a:p>
            <a:pPr lvl="1"/>
            <a:r>
              <a:rPr kumimoji="1" lang="ko-KR" altLang="en-US"/>
              <a:t>사용되는 입력데이터 자체의 문제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엉뚱한 레이블링 데이터</a:t>
            </a:r>
            <a:endParaRPr kumimoji="1" lang="en-US" altLang="ko-KR"/>
          </a:p>
          <a:p>
            <a:pPr lvl="1"/>
            <a:r>
              <a:rPr kumimoji="1" lang="ko-Kore-KR" altLang="en-US"/>
              <a:t>엉뚱한</a:t>
            </a:r>
            <a:r>
              <a:rPr kumimoji="1" lang="ko-KR" altLang="en-US"/>
              <a:t> 데이터를 레이블링 데이터로 하고 있을 수 있다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모델의 크기가 너무 작은 경우</a:t>
            </a:r>
            <a:endParaRPr kumimoji="1" lang="en-US" altLang="ko-KR"/>
          </a:p>
          <a:p>
            <a:pPr lvl="1"/>
            <a:r>
              <a:rPr kumimoji="1" lang="ko-KR" altLang="en-US"/>
              <a:t>모델의 크기를 키운다</a:t>
            </a:r>
            <a:endParaRPr kumimoji="1" lang="en-US" altLang="ko-KR"/>
          </a:p>
          <a:p>
            <a:endParaRPr kumimoji="1" lang="en-US" altLang="ko-Kore-KR"/>
          </a:p>
          <a:p>
            <a:pPr lvl="1"/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C6488-E44E-5141-A061-CE38AB0B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학습 자체가 안될 경우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25DE6-3961-9342-B7C9-4CD7B4DF90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21554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 loss</a:t>
            </a:r>
            <a:r>
              <a:rPr kumimoji="1" lang="ko-KR" altLang="en-US" dirty="0"/>
              <a:t> 대피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이상인 경우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모델의 수용력이 너무 크거나 데이터가 너무 적거나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모델의 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증강시키거나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추가 수집하거나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극 초기에 오버피팅이 발생한 경우이다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내려갔다 올라가는 전형적인 오버피팅으로 보이지 않기도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train 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의 큰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7123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모델 대비 데이터가 적은 경우이다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많게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모델 크기를 너무 줄이면 아예 학습이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많게 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증강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추가 수집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drop out, batch normalization, regularization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오버피팅이 발생한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12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drop out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batch normalization </a:t>
            </a:r>
            <a:r>
              <a:rPr kumimoji="1" lang="ko-KR" altLang="en-US" dirty="0"/>
              <a:t>층 순서로 볼때 다음에 적용해야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dropout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 바로 앞에 있으면 학습 자체가 잘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 out, batch normalization</a:t>
            </a:r>
            <a:r>
              <a:rPr kumimoji="1" lang="ko-KR" altLang="en-US" dirty="0"/>
              <a:t> 적용시 주의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9717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AF81D-390F-A943-AFFB-4F9626F0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그럴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  <a:r>
              <a:rPr kumimoji="1" lang="ko-KR" altLang="en-US"/>
              <a:t> 특히 학습 초반에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drop out</a:t>
            </a:r>
            <a:r>
              <a:rPr kumimoji="1" lang="ko-KR" altLang="en-US"/>
              <a:t>을 적용하면 흔하게 발생한다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6D278-D6D7-784B-9310-6289C2D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val </a:t>
            </a:r>
            <a:r>
              <a:rPr kumimoji="1" lang="ko-Kore-KR" altLang="en-US"/>
              <a:t>로스가</a:t>
            </a:r>
            <a:r>
              <a:rPr kumimoji="1" lang="ko-KR" altLang="en-US"/>
              <a:t> </a:t>
            </a:r>
            <a:r>
              <a:rPr kumimoji="1" lang="en-US" altLang="ko-KR"/>
              <a:t>train </a:t>
            </a:r>
            <a:r>
              <a:rPr kumimoji="1" lang="ko-KR" altLang="en-US"/>
              <a:t>로스 보다 작다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7D509-2055-224B-90D1-F19B8CF68F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71918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4E0002-8FA6-5848-9F06-B4BF6717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학습율을</a:t>
            </a:r>
            <a:r>
              <a:rPr kumimoji="1" lang="ko-KR" altLang="en-US"/>
              <a:t> 줄인다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학습을 진행하면서 </a:t>
            </a:r>
            <a:r>
              <a:rPr kumimoji="1" lang="en-US" altLang="ko-KR"/>
              <a:t>decay </a:t>
            </a:r>
            <a:r>
              <a:rPr kumimoji="1" lang="ko-KR" altLang="en-US"/>
              <a:t>할 수도 있고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학습을 중단하고 </a:t>
            </a:r>
            <a:r>
              <a:rPr kumimoji="1" lang="en-US" altLang="ko-KR"/>
              <a:t>optimizer </a:t>
            </a:r>
            <a:r>
              <a:rPr kumimoji="1" lang="ko-KR" altLang="en-US"/>
              <a:t>생성 시의 학습율 조정하고 학습을 재개한다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304FE2-5CA1-0247-AFAC-3A411C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너무 튀는 로스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F0B666-BDCB-D14D-9528-B5139E1AF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242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엄청 고생 끝에 이런 성능은 축하할 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몇 번 시도하지도 않았는데 이런 경우라면 데이터에 문제 있을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test </a:t>
            </a:r>
            <a:r>
              <a:rPr kumimoji="1" lang="ko-KR" altLang="en-US" dirty="0"/>
              <a:t>데이터가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데이터에 포함되었는지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성능이 너무 좋다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686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473">
            <a:extLst>
              <a:ext uri="{FF2B5EF4-FFF2-40B4-BE49-F238E27FC236}">
                <a16:creationId xmlns:a16="http://schemas.microsoft.com/office/drawing/2014/main" id="{B70AB047-476B-4B45-AC8C-8656D664C422}"/>
              </a:ext>
            </a:extLst>
          </p:cNvPr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297189" y="397897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x*x</a:t>
            </a:r>
            <a:endParaRPr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x</a:t>
            </a:r>
            <a:endParaRPr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 ~ 9</a:t>
            </a:r>
            <a:endParaRPr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58312</TotalTime>
  <Words>6505</Words>
  <Application>Microsoft Macintosh PowerPoint</Application>
  <PresentationFormat>화면 슬라이드 쇼(4:3)</PresentationFormat>
  <Paragraphs>1409</Paragraphs>
  <Slides>292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292</vt:i4>
      </vt:variant>
    </vt:vector>
  </HeadingPairs>
  <TitlesOfParts>
    <vt:vector size="301" baseType="lpstr">
      <vt:lpstr>맑은 고딕</vt:lpstr>
      <vt:lpstr>NanumSquare</vt:lpstr>
      <vt:lpstr>Proxima Nova</vt:lpstr>
      <vt:lpstr>SeoulNamsan B</vt:lpstr>
      <vt:lpstr>SeoulNamsan M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Loss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Word Embedding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일반 작업 순서</vt:lpstr>
      <vt:lpstr>CASE : 학습 자체가 안될 경우</vt:lpstr>
      <vt:lpstr>CASE : train loss와 val loss의 큰 차이</vt:lpstr>
      <vt:lpstr>CASE : 오버피팅이 발생한 경우</vt:lpstr>
      <vt:lpstr>drop out, batch normalization 적용시 주의</vt:lpstr>
      <vt:lpstr>CASE : val 로스가 train 로스 보다 작다</vt:lpstr>
      <vt:lpstr>CASE : 너무 튀는 로스</vt:lpstr>
      <vt:lpstr>CASE : 성능이 너무 좋다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731</cp:revision>
  <cp:lastPrinted>2017-06-08T03:54:08Z</cp:lastPrinted>
  <dcterms:created xsi:type="dcterms:W3CDTF">2017-05-08T00:37:53Z</dcterms:created>
  <dcterms:modified xsi:type="dcterms:W3CDTF">2021-09-08T06:10:19Z</dcterms:modified>
</cp:coreProperties>
</file>